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27" r:id="rId3"/>
    <p:sldId id="359" r:id="rId4"/>
    <p:sldId id="328" r:id="rId5"/>
    <p:sldId id="329" r:id="rId6"/>
    <p:sldId id="330" r:id="rId7"/>
    <p:sldId id="331" r:id="rId8"/>
    <p:sldId id="333" r:id="rId9"/>
    <p:sldId id="334" r:id="rId10"/>
    <p:sldId id="335" r:id="rId11"/>
    <p:sldId id="336" r:id="rId12"/>
    <p:sldId id="337" r:id="rId13"/>
    <p:sldId id="338" r:id="rId14"/>
    <p:sldId id="430" r:id="rId15"/>
    <p:sldId id="431" r:id="rId16"/>
    <p:sldId id="339" r:id="rId17"/>
    <p:sldId id="422" r:id="rId18"/>
    <p:sldId id="423" r:id="rId19"/>
    <p:sldId id="428" r:id="rId20"/>
    <p:sldId id="344" r:id="rId21"/>
    <p:sldId id="426" r:id="rId22"/>
    <p:sldId id="433" r:id="rId23"/>
    <p:sldId id="443" r:id="rId24"/>
    <p:sldId id="352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42" r:id="rId33"/>
    <p:sldId id="441" r:id="rId34"/>
    <p:sldId id="445" r:id="rId35"/>
    <p:sldId id="354" r:id="rId36"/>
    <p:sldId id="4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5" autoAdjust="0"/>
    <p:restoredTop sz="85419"/>
  </p:normalViewPr>
  <p:slideViewPr>
    <p:cSldViewPr snapToGrid="0" snapToObjects="1">
      <p:cViewPr varScale="1">
        <p:scale>
          <a:sx n="60" d="100"/>
          <a:sy n="60" d="100"/>
        </p:scale>
        <p:origin x="1228" y="40"/>
      </p:cViewPr>
      <p:guideLst/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B938E-3050-2C47-9F71-607FB8EAE8DC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CA887-7947-6549-8D76-493BB46BB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2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8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CA887-7947-6549-8D76-493BB46BBC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4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082C72-B04B-144A-BCAC-63AB1696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BC26167-3AE4-314F-94EC-8D05FBC10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BBF33E-FA36-E342-98AA-FBDFA008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DAA187C-09EE-1248-8D71-AD49C3B9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F1BC29-AD8C-AA44-9915-406C47DC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7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7907BF-3D6D-2149-97B7-C9BD451B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A17BF87-C9AE-A149-8906-BBDA8905E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28079E-EE95-7443-979F-AAA556BD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C2DA9C-1806-0D49-93BE-0CED8A28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A58291-4050-4E4D-9E8B-A252594C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1A29B18-549D-A849-87C4-56EDDACDB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8597D6B-DD62-6045-A2FA-2CB24F795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2EF12A4-91FF-6348-809B-CFE8DAC9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600C5E-E903-414B-9915-47DA57CC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72AC3E-ED36-5646-B1C2-46220E96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495185-1052-2742-8359-9C6163E4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9CF5BD-EB89-F74F-A47D-A4B0B1161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2A26CD-8764-0645-80F8-975784EA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51E0D3E-D4F0-1240-9774-9FD4CAEF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6665BD-5F56-5A49-ACD6-B245CC66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93D05-2F13-084D-BEFE-57486758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19E324-DFF3-A048-9638-A3BE4594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9F57DD3-336F-2642-A1E3-63FB9BA2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3EE632-552F-1547-92B4-26BC4EA2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B2330F-B25F-974F-8132-3125B0B4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3C36DD-0FE0-074D-BFF0-D2DEE9F8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506052-8CB5-9A40-893E-C93A4528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0C3E3D6-A4D2-5048-9E50-61606A0F2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80E1A7F-70AA-B441-9526-8C016CBE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B4F316-D9A0-5143-9FB3-A7686806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D195F5-2165-A64F-92B1-83945CF7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1CADA3-282A-7349-82E1-EFD97E18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CA1A39A-55ED-2844-B544-61468DD6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9E0868F-BD6E-6B4A-B8DE-3E06957D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EF1AB95-D375-5442-A730-0D91E15D6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FA75D7-BEFB-CF40-A301-73910759C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88573EB-6712-0C42-A7AC-872488C3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7D14D7A-AD1D-B64F-8321-0EA81E5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F6F882-9A1D-6649-8DE3-933F049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D040F4-CCE8-A64A-8D19-1315C8EA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D21A93D-8083-2F4A-8F5D-23941E1B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FCEBD8-B9B5-124E-861E-DA78295D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61FCF95-4DAF-B44E-8FE5-7482B901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D132970-DFE6-934F-9CFD-CFE22550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2CD1C9-E131-2B4F-9D87-0066FE9E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91F26B4-5456-2C49-8D41-68D56FFD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9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681824-FB62-B744-A13C-67DCC237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1BD500-0FAB-DA40-8CC4-0CD942E57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65AFC88-E89F-6744-A953-066953C1A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4CCBA1-90B6-A942-9FB3-F87CA251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8E6618-641E-264B-98A3-B94871B0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1048442-7E62-C448-AD6C-36DC8E66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6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82556A-A95C-644B-8BA4-E1FE58B5F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AB6A018-F21E-A247-8E8A-F6C5AF6DF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8DE1303-63E9-784A-8AE6-3972E938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D2D39CF-F6B1-F941-AC70-A70ECF09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785E561-AE5C-9046-98BD-E4B249B3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26ED3AE-AE4A-5C47-BF4A-3E85D24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6BD0E52-009B-DE48-B5C4-B89DDD06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74B86E-2128-634D-A4F1-49968210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3F2802-F0A9-054A-825F-EEA2A0467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ED1F-86A9-E84F-A04B-A4F176FC17E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C8CEC79-049D-8E43-8AEA-BE94824E7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66EC65-E181-EC4E-A85C-B81ABD7DA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2540A-1D90-FC48-AE8E-2244CCA8C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n.tang@hec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903.00757.pdf" TargetMode="Externa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09D9AC-0A48-5C41-84B3-605D2ED0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53" y="1242856"/>
            <a:ext cx="11039911" cy="127010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 Embedding and Alignment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317F857-EA1C-A54A-AEA4-25926C54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424" y="262609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Han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 Tang 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 Montreal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 AI Chair, Mila</a:t>
            </a:r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jian.tang@hec.ca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9B210F-6542-8D41-A398-93783A5C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66"/>
          <a:stretch/>
        </p:blipFill>
        <p:spPr>
          <a:xfrm>
            <a:off x="3016940" y="4480748"/>
            <a:ext cx="1855659" cy="119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A470A74-47AA-064D-9980-4EB15AE5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53" y="4208366"/>
            <a:ext cx="3421336" cy="17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as </a:t>
            </a:r>
            <a:r>
              <a:rPr lang="en-US" altLang="zh-Hans" dirty="0"/>
              <a:t>Elementwise</a:t>
            </a:r>
            <a:r>
              <a:rPr lang="zh-Hans" altLang="en-US" dirty="0"/>
              <a:t> </a:t>
            </a:r>
            <a:r>
              <a:rPr lang="en-US" dirty="0"/>
              <a:t>Rotation in Complex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Representing head and tail entities in complex vector space, i.e.,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Define each relation </a:t>
                </a:r>
                <a:r>
                  <a:rPr lang="en-US" b="1" dirty="0"/>
                  <a:t>r</a:t>
                </a:r>
                <a:r>
                  <a:rPr lang="en-US" dirty="0"/>
                  <a:t> as an element-wise rotation from the head entity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the tail entity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i.e., </a:t>
                </a:r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b="0" dirty="0" smtClean="0"/>
                  <a:t> can also be represented as:</a:t>
                </a:r>
              </a:p>
              <a:p>
                <a:endParaRPr lang="en-US" dirty="0" smtClean="0"/>
              </a:p>
              <a:p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b="0" dirty="0"/>
                  <a:t>is the phase angle of </a:t>
                </a:r>
                <a:r>
                  <a:rPr lang="en-US" b="1" dirty="0"/>
                  <a:t>r</a:t>
                </a:r>
                <a:r>
                  <a:rPr lang="en-US" b="0" dirty="0"/>
                  <a:t> in the </a:t>
                </a:r>
                <a:r>
                  <a:rPr lang="en-US" b="0" dirty="0" err="1"/>
                  <a:t>i-th</a:t>
                </a:r>
                <a:r>
                  <a:rPr lang="en-US" b="0" dirty="0"/>
                  <a:t> dimension.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l="-1043" t="-2381" r="-168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337031" y="3670606"/>
            <a:ext cx="3959202" cy="553997"/>
            <a:chOff x="4366642" y="3874438"/>
            <a:chExt cx="3959202" cy="553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366642" y="3874438"/>
                  <a:ext cx="152490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US" sz="2800" dirty="0"/>
                    <a:t>,</a:t>
                  </a: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642" y="3874438"/>
                  <a:ext cx="152490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26" t="-11905" r="-661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096000" y="3905215"/>
                  <a:ext cx="22298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en-US" sz="2800" dirty="0"/>
                    <a:t>=1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905215"/>
                  <a:ext cx="222984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753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64461" y="4987887"/>
                <a:ext cx="1775999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461" y="4987887"/>
                <a:ext cx="1775999" cy="542136"/>
              </a:xfrm>
              <a:prstGeom prst="rect">
                <a:avLst/>
              </a:prstGeom>
              <a:blipFill rotWithShape="0">
                <a:blip r:embed="rId5"/>
                <a:stretch>
                  <a:fillRect t="-6742" r="-58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4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distance function of </a:t>
            </a:r>
            <a:r>
              <a:rPr lang="en-US" dirty="0" err="1"/>
              <a:t>RotatE</a:t>
            </a:r>
            <a:r>
              <a:rPr lang="en-US" dirty="0"/>
              <a:t> 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58" y="3182875"/>
            <a:ext cx="6319566" cy="3369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08097" y="2419024"/>
                <a:ext cx="35309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=||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||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097" y="2419024"/>
                <a:ext cx="353096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7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</a:t>
            </a:r>
            <a:r>
              <a:rPr lang="en-US" dirty="0" smtClean="0"/>
              <a:t>Symmetric and Antisymmetric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</a:t>
                </a:r>
                <a:r>
                  <a:rPr lang="en-US" b="1" dirty="0"/>
                  <a:t>r</a:t>
                </a:r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00FF"/>
                    </a:solidFill>
                  </a:rPr>
                  <a:t>symmetric</a:t>
                </a:r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example on the space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83352" y="2606990"/>
                <a:ext cx="17126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352" y="2606990"/>
                <a:ext cx="1712648" cy="385555"/>
              </a:xfrm>
              <a:prstGeom prst="rect">
                <a:avLst/>
              </a:prstGeom>
              <a:blipFill rotWithShape="0">
                <a:blip r:embed="rId3"/>
                <a:stretch>
                  <a:fillRect l="-3559" r="-1779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08" y="3252791"/>
            <a:ext cx="3683888" cy="305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74227" y="4782345"/>
                <a:ext cx="262527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27" y="4782345"/>
                <a:ext cx="2625270" cy="477888"/>
              </a:xfrm>
              <a:prstGeom prst="rect">
                <a:avLst/>
              </a:prstGeom>
              <a:blipFill rotWithShape="0">
                <a:blip r:embed="rId5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Symmetric and Antisymmetric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relation r is </a:t>
                </a:r>
                <a:r>
                  <a:rPr lang="en-US" b="1" dirty="0">
                    <a:solidFill>
                      <a:srgbClr val="0000FF"/>
                    </a:solidFill>
                  </a:rPr>
                  <a:t>antisymmetric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if and only 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6" r="37695" b="45265"/>
          <a:stretch/>
        </p:blipFill>
        <p:spPr>
          <a:xfrm>
            <a:off x="1927319" y="2424224"/>
            <a:ext cx="7846847" cy="30347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0968" y="5402591"/>
            <a:ext cx="213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symmetric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relation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52904" y="5377261"/>
            <a:ext cx="25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 </a:t>
            </a:r>
            <a:r>
              <a:rPr lang="en-US" b="1" dirty="0" smtClean="0">
                <a:solidFill>
                  <a:srgbClr val="FF0000"/>
                </a:solidFill>
              </a:rPr>
              <a:t>antisymmetric </a:t>
            </a:r>
            <a:r>
              <a:rPr lang="en-US" dirty="0" smtClean="0">
                <a:solidFill>
                  <a:srgbClr val="0000FF"/>
                </a:solidFill>
              </a:rPr>
              <a:t>relation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772363" y="6059534"/>
                <a:ext cx="36806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 </a:t>
                </a:r>
                <a:r>
                  <a:rPr lang="en-US" sz="2400" b="1" dirty="0" smtClean="0"/>
                  <a:t>Figure</a:t>
                </a:r>
                <a:r>
                  <a:rPr lang="en-US" sz="2400" dirty="0" smtClean="0"/>
                  <a:t>: The </a:t>
                </a:r>
                <a:r>
                  <a:rPr lang="en-US" sz="2400" dirty="0"/>
                  <a:t>histogram of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63" y="6059534"/>
                <a:ext cx="368062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2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6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Inverse Relations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</a:t>
                </a:r>
                <a:r>
                  <a:rPr lang="en-US" dirty="0"/>
                  <a:t>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0000FF"/>
                    </a:solidFill>
                  </a:rPr>
                  <a:t>inverse</a:t>
                </a:r>
                <a:r>
                  <a:rPr lang="en-US" dirty="0"/>
                  <a:t> if and only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en-US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i.e.,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16756" y="2459599"/>
                <a:ext cx="186333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756" y="2459599"/>
                <a:ext cx="1863331" cy="477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9285" t="5774" r="3398" b="45010"/>
          <a:stretch/>
        </p:blipFill>
        <p:spPr>
          <a:xfrm>
            <a:off x="3641418" y="3026298"/>
            <a:ext cx="3907698" cy="2881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5924" y="4106241"/>
            <a:ext cx="441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 hypernym is the </a:t>
            </a:r>
            <a:r>
              <a:rPr lang="en-US" b="1" dirty="0">
                <a:solidFill>
                  <a:srgbClr val="FF0000"/>
                </a:solidFill>
              </a:rPr>
              <a:t>inverse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relation of hyponym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8623" y="6041866"/>
                <a:ext cx="470321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 </a:t>
                </a:r>
                <a:r>
                  <a:rPr lang="en-US" sz="2400" b="1" dirty="0" smtClean="0"/>
                  <a:t>Figure</a:t>
                </a:r>
                <a:r>
                  <a:rPr lang="en-US" sz="2400" dirty="0" smtClean="0"/>
                  <a:t>: The </a:t>
                </a:r>
                <a:r>
                  <a:rPr lang="en-US" sz="2400" dirty="0"/>
                  <a:t>histogram of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23" y="6041866"/>
                <a:ext cx="4703211" cy="477888"/>
              </a:xfrm>
              <a:prstGeom prst="rect">
                <a:avLst/>
              </a:prstGeom>
              <a:blipFill rotWithShape="0">
                <a:blip r:embed="rId5"/>
                <a:stretch>
                  <a:fillRect l="-518" t="-8861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1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Composition Relations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 </a:t>
                </a:r>
                <a:r>
                  <a:rPr lang="en-US" dirty="0"/>
                  <a:t>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0000FF"/>
                    </a:solidFill>
                  </a:rPr>
                  <a:t>composition</a:t>
                </a:r>
                <a:r>
                  <a:rPr lang="en-US" dirty="0"/>
                  <a:t> of two relations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if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, i.e.,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3082" y="2868601"/>
                <a:ext cx="20391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082" y="2868601"/>
                <a:ext cx="203914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76" t="54480"/>
          <a:stretch/>
        </p:blipFill>
        <p:spPr>
          <a:xfrm>
            <a:off x="1243050" y="3729008"/>
            <a:ext cx="10110750" cy="1970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50428" y="5938019"/>
                <a:ext cx="5599866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/>
                  <a:t> Figure: </a:t>
                </a:r>
                <a:r>
                  <a:rPr lang="en-US" sz="2400" dirty="0" smtClean="0"/>
                  <a:t>The </a:t>
                </a:r>
                <a:r>
                  <a:rPr lang="en-US" sz="2400" dirty="0"/>
                  <a:t>histogram </a:t>
                </a:r>
                <a:r>
                  <a:rPr lang="en-US" sz="2400" dirty="0" smtClean="0"/>
                  <a:t>of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28" y="5938019"/>
                <a:ext cx="5599866" cy="477888"/>
              </a:xfrm>
              <a:prstGeom prst="rect">
                <a:avLst/>
              </a:prstGeom>
              <a:blipFill rotWithShape="0">
                <a:blip r:embed="rId5"/>
                <a:stretch>
                  <a:fillRect l="-435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sampling loss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a fixed margin,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sigmoid function,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i-th</a:t>
                </a:r>
                <a:r>
                  <a:rPr lang="en-US" dirty="0"/>
                  <a:t> negative triplet.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59806" y="2387065"/>
                <a:ext cx="8212826" cy="122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806" y="2387065"/>
                <a:ext cx="8212826" cy="1220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2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Self-adversarial Negative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Traditionally, the negative samples are drawn in an uniform way</a:t>
                </a:r>
              </a:p>
              <a:p>
                <a:pPr lvl="1"/>
                <a:r>
                  <a:rPr lang="en-US" dirty="0"/>
                  <a:t>Inefficient as training goes on since many samples are obviously false</a:t>
                </a:r>
              </a:p>
              <a:p>
                <a:pPr lvl="1"/>
                <a:r>
                  <a:rPr lang="en-US" dirty="0"/>
                  <a:t>Does not provide useful information</a:t>
                </a:r>
              </a:p>
              <a:p>
                <a:r>
                  <a:rPr lang="en-US" dirty="0"/>
                  <a:t>A self-adversarial negative sampling</a:t>
                </a:r>
              </a:p>
              <a:p>
                <a:pPr lvl="1"/>
                <a:r>
                  <a:rPr lang="en-US" dirty="0"/>
                  <a:t>Sample negative triplets according to the current embedding model</a:t>
                </a:r>
              </a:p>
              <a:p>
                <a:pPr lvl="1"/>
                <a:r>
                  <a:rPr lang="en-US" dirty="0"/>
                  <a:t>Starts from easier samples to more and more difficult samples</a:t>
                </a:r>
              </a:p>
              <a:p>
                <a:pPr lvl="1"/>
                <a:r>
                  <a:rPr lang="en-US" dirty="0"/>
                  <a:t>Curriculum Learning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temperature of sampling.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measures the salience of the triplet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B7B04E-3859-314B-A3AF-F9398A7B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75" y="4535726"/>
            <a:ext cx="4911272" cy="7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sampling, treating the sampling probabilities as weights.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F2F5D32-6D95-8143-A5DA-E9ABD224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39" y="2807247"/>
            <a:ext cx="9873343" cy="10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80A88A-1F7E-3842-819E-6B8ACD5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smtClean="0"/>
              <a:t>Rotation</a:t>
            </a:r>
            <a:r>
              <a:rPr lang="zh-CN" altLang="en-US" dirty="0" smtClean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98DBE55-3089-9842-8751-F57F6FA26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99936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Rotation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corresponds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 the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orthogonal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determinant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as +1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special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orthogonal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group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SO(n)</a:t>
                </a:r>
              </a:p>
              <a:p>
                <a:pPr lvl="1"/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[1]</a:t>
                </a:r>
                <a:r>
                  <a:rPr lang="zh-CN" altLang="en-US" dirty="0"/>
                  <a:t> </a:t>
                </a:r>
                <a:endParaRPr lang="en-CA" altLang="zh-CN" dirty="0"/>
              </a:p>
              <a:p>
                <a:pPr lvl="1"/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lit/>
                              </m:r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  <m:sty m:val="p"/>
                              </m:rP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−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  <m:sty m:val="p"/>
                              </m:rPr>
                              <a:rPr lang="en-CA" altLang="zh-CN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angle</a:t>
                </a:r>
                <a:endParaRPr lang="en-US" dirty="0"/>
              </a:p>
              <a:p>
                <a:pPr lvl="1"/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orthogonal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brings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block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diagonal: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rotation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>
                    <a:solidFill>
                      <a:srgbClr val="0000FF"/>
                    </a:solidFill>
                  </a:rPr>
                  <a:t>This is the same as </a:t>
                </a:r>
                <a:r>
                  <a:rPr lang="en-US" altLang="zh-CN" dirty="0" err="1" smtClean="0">
                    <a:solidFill>
                      <a:srgbClr val="0000FF"/>
                    </a:solidFill>
                  </a:rPr>
                  <a:t>RotatE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!!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98DBE55-3089-9842-8751-F57F6FA26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999361"/>
              </a:xfrm>
              <a:blipFill rotWithShape="0">
                <a:blip r:embed="rId3"/>
                <a:stretch>
                  <a:fillRect l="-104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F1D517-70E6-794B-B6AC-87B93488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372" y="4033957"/>
            <a:ext cx="7629634" cy="13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16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set of facts represented as triplets</a:t>
            </a:r>
          </a:p>
          <a:p>
            <a:pPr lvl="1"/>
            <a:r>
              <a:rPr lang="en-US" dirty="0"/>
              <a:t>(head entity, relation, tail entity)</a:t>
            </a:r>
          </a:p>
          <a:p>
            <a:r>
              <a:rPr lang="en-US" dirty="0"/>
              <a:t>A variety of applications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Natural language understanding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61" y="3898001"/>
            <a:ext cx="6773761" cy="2076806"/>
          </a:xfrm>
          <a:prstGeom prst="rect">
            <a:avLst/>
          </a:prstGeom>
        </p:spPr>
      </p:pic>
      <p:pic>
        <p:nvPicPr>
          <p:cNvPr id="1028" name="Picture 4" descr="Image result for knowledge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4" y="1027906"/>
            <a:ext cx="3428607" cy="25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7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on FB15K and WN18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Task: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</a:t>
            </a:r>
            <a:r>
              <a:rPr lang="en-US" altLang="zh-CN" dirty="0"/>
              <a:t>(h,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?)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(?,</a:t>
            </a:r>
            <a:r>
              <a:rPr lang="zh-CN" altLang="en-US" dirty="0"/>
              <a:t> </a:t>
            </a:r>
            <a:r>
              <a:rPr lang="en-US" altLang="zh-CN" dirty="0"/>
              <a:t>r,</a:t>
            </a:r>
            <a:r>
              <a:rPr lang="zh-CN" altLang="en-US" dirty="0"/>
              <a:t> </a:t>
            </a:r>
            <a:r>
              <a:rPr lang="en-US" altLang="zh-CN" dirty="0"/>
              <a:t>t)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 smtClean="0"/>
              <a:t>RotatE</a:t>
            </a:r>
            <a:r>
              <a:rPr lang="en-US" dirty="0"/>
              <a:t> </a:t>
            </a:r>
            <a:r>
              <a:rPr lang="en-US" dirty="0" smtClean="0"/>
              <a:t>achieves state-of-the-art performance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73DB88-9DC6-2342-92CE-BE8D7084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75" y="2959671"/>
            <a:ext cx="9869153" cy="25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FB15k-237 and WN18RR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RotatE</a:t>
            </a:r>
            <a:r>
              <a:rPr lang="en-US" dirty="0"/>
              <a:t> achieves state-of-the-art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921AA7-A622-1047-88EA-B805F1C8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91" y="2811066"/>
            <a:ext cx="9775064" cy="23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9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Experiments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with the other models trained </a:t>
            </a:r>
            <a:r>
              <a:rPr lang="en-US" dirty="0"/>
              <a:t>with self-adversarial</a:t>
            </a:r>
          </a:p>
          <a:p>
            <a:r>
              <a:rPr lang="en-US" dirty="0"/>
              <a:t>Similar results are observed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983"/>
          <a:stretch/>
        </p:blipFill>
        <p:spPr>
          <a:xfrm>
            <a:off x="2357815" y="3051544"/>
            <a:ext cx="6701123" cy="22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relations are generally non-commutative</a:t>
                </a:r>
              </a:p>
              <a:p>
                <a:pPr lvl="1"/>
                <a:r>
                  <a:rPr lang="en-US" dirty="0" smtClean="0"/>
                  <a:t>You father’s wife does not equal to your wife’s father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Solution: rotation in four-dimensional </a:t>
                </a:r>
                <a:r>
                  <a:rPr lang="en-US" dirty="0"/>
                  <a:t>space through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Quaternion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upload.wikimedia.org/wikipedia/commons/thumb/b/b3/Quaternion_2.svg/300px-Quaternion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3" y="1315264"/>
            <a:ext cx="2857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9128" y="4216737"/>
                <a:ext cx="28568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28" y="4216737"/>
                <a:ext cx="285687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7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relation patterns is critical for knowledge base completion</a:t>
            </a:r>
          </a:p>
          <a:p>
            <a:pPr lvl="1"/>
            <a:r>
              <a:rPr lang="en-US" dirty="0"/>
              <a:t>Symmetric/Antisymmetric, Inverse, and composition</a:t>
            </a:r>
          </a:p>
          <a:p>
            <a:r>
              <a:rPr lang="en-US" dirty="0" err="1"/>
              <a:t>RotatE</a:t>
            </a:r>
            <a:r>
              <a:rPr lang="en-US" dirty="0"/>
              <a:t>: define each relation as a </a:t>
            </a:r>
            <a:r>
              <a:rPr lang="en-US" altLang="zh-Hans" b="1" dirty="0" smtClean="0">
                <a:solidFill>
                  <a:srgbClr val="0000FF"/>
                </a:solidFill>
              </a:rPr>
              <a:t>element-wise</a:t>
            </a:r>
            <a:r>
              <a:rPr lang="zh-Hans" alt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rotation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from the head entity to the tail entity in the complex vector space</a:t>
            </a:r>
          </a:p>
          <a:p>
            <a:pPr lvl="1"/>
            <a:r>
              <a:rPr lang="en-US" dirty="0"/>
              <a:t>Capable of modeling and inferring all the three types of relation patterns	</a:t>
            </a:r>
          </a:p>
          <a:p>
            <a:r>
              <a:rPr lang="en-US" dirty="0"/>
              <a:t>A new self-adversarial negative sampling approach</a:t>
            </a:r>
          </a:p>
          <a:p>
            <a:pPr lvl="1"/>
            <a:r>
              <a:rPr lang="en-US" dirty="0"/>
              <a:t>Sampling the negative samples according to current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Curriculum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State-of-the-art </a:t>
            </a:r>
            <a:r>
              <a:rPr lang="en-US" dirty="0"/>
              <a:t>results on all existing benchmark data sets</a:t>
            </a:r>
          </a:p>
        </p:txBody>
      </p:sp>
    </p:spTree>
    <p:extLst>
      <p:ext uri="{BB962C8B-B14F-4D97-AF65-F5344CB8AC3E}">
        <p14:creationId xmlns:p14="http://schemas.microsoft.com/office/powerpoint/2010/main" val="16232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633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Knowledge Graph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Knowledge Graphs Exists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different knowledge graphs</a:t>
            </a:r>
          </a:p>
          <a:p>
            <a:pPr lvl="1"/>
            <a:r>
              <a:rPr lang="en-US" dirty="0" smtClean="0"/>
              <a:t>From different sources, of different languages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to </a:t>
            </a:r>
            <a:r>
              <a:rPr lang="en-US" b="1" dirty="0" smtClean="0">
                <a:solidFill>
                  <a:srgbClr val="0000FF"/>
                </a:solidFill>
              </a:rPr>
              <a:t>align entities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relations </a:t>
            </a:r>
            <a:r>
              <a:rPr lang="en-US" dirty="0" smtClean="0"/>
              <a:t>across two knowledge graphs?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3" y="3010521"/>
            <a:ext cx="6773761" cy="2076806"/>
          </a:xfrm>
          <a:prstGeom prst="rect">
            <a:avLst/>
          </a:prstGeom>
        </p:spPr>
      </p:pic>
      <p:pic>
        <p:nvPicPr>
          <p:cNvPr id="4105" name="Picture 9" descr="Image result for ç¥è¯å¾è°± ç¾åº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87" y="3010521"/>
            <a:ext cx="3369712" cy="191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Unsupervised Domain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translation: </a:t>
            </a:r>
            <a:r>
              <a:rPr lang="en-US" dirty="0" err="1" smtClean="0"/>
              <a:t>CycleGAN</a:t>
            </a:r>
            <a:r>
              <a:rPr lang="en-US" dirty="0" smtClean="0"/>
              <a:t> (Zhu et al. 2017)</a:t>
            </a:r>
            <a:endParaRPr lang="en-US" dirty="0"/>
          </a:p>
        </p:txBody>
      </p:sp>
      <p:pic>
        <p:nvPicPr>
          <p:cNvPr id="1026" name="Picture 2" descr="https://junyanz.github.io/CycleGAN/images/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25" y="2456870"/>
            <a:ext cx="7739891" cy="37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0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Unsupervised Domain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Cross-Lingual word alignment based on word </a:t>
            </a:r>
            <a:r>
              <a:rPr lang="en-US" dirty="0" err="1" smtClean="0"/>
              <a:t>embeddings</a:t>
            </a:r>
            <a:r>
              <a:rPr lang="en-US" dirty="0"/>
              <a:t> (</a:t>
            </a:r>
            <a:r>
              <a:rPr lang="en-US" dirty="0" err="1" smtClean="0"/>
              <a:t>Conneau</a:t>
            </a:r>
            <a:r>
              <a:rPr lang="en-US" dirty="0" smtClean="0"/>
              <a:t> et al. 2018):</a:t>
            </a:r>
          </a:p>
          <a:p>
            <a:pPr lvl="1"/>
            <a:r>
              <a:rPr lang="en-US" dirty="0" smtClean="0"/>
              <a:t>Aim to learn a </a:t>
            </a:r>
            <a:r>
              <a:rPr lang="en-US" b="1" dirty="0" smtClean="0">
                <a:solidFill>
                  <a:srgbClr val="0000FF"/>
                </a:solidFill>
              </a:rPr>
              <a:t>rotation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matrix </a:t>
            </a:r>
            <a:r>
              <a:rPr lang="en-US" b="1" dirty="0" smtClean="0"/>
              <a:t>W</a:t>
            </a:r>
            <a:r>
              <a:rPr lang="en-US" dirty="0" smtClean="0"/>
              <a:t> from Domain X to Domain Y</a:t>
            </a:r>
          </a:p>
          <a:p>
            <a:pPr lvl="1"/>
            <a:r>
              <a:rPr lang="en-US" dirty="0" smtClean="0"/>
              <a:t>Adversarial loss to distinguish the data from domain Y and the data mapped from X</a:t>
            </a:r>
          </a:p>
          <a:p>
            <a:endParaRPr lang="en-US" dirty="0"/>
          </a:p>
        </p:txBody>
      </p:sp>
      <p:pic>
        <p:nvPicPr>
          <p:cNvPr id="2050" name="Picture 2" descr="Image result for WORD TRANSLATION WITHOUT PARALLEL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1" y="4001294"/>
            <a:ext cx="1147762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4572" cy="1325563"/>
          </a:xfrm>
        </p:spPr>
        <p:txBody>
          <a:bodyPr/>
          <a:lstStyle/>
          <a:p>
            <a:r>
              <a:rPr lang="en-US" dirty="0" smtClean="0"/>
              <a:t>Unsupervised Knowledge Graph Alignment (Qu et al. 2018)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train the entity and relation </a:t>
            </a:r>
            <a:r>
              <a:rPr lang="en-US" dirty="0" err="1" smtClean="0"/>
              <a:t>embeddings</a:t>
            </a:r>
            <a:r>
              <a:rPr lang="en-US" dirty="0" smtClean="0"/>
              <a:t> based on existing knowledge graph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TransE</a:t>
            </a:r>
            <a:r>
              <a:rPr lang="en-US" dirty="0" smtClean="0"/>
              <a:t> and </a:t>
            </a:r>
            <a:r>
              <a:rPr lang="en-US" dirty="0" err="1" smtClean="0"/>
              <a:t>RotatE</a:t>
            </a:r>
            <a:endParaRPr lang="en-US" dirty="0" smtClean="0"/>
          </a:p>
          <a:p>
            <a:r>
              <a:rPr lang="en-US" dirty="0" smtClean="0"/>
              <a:t>Define an entity and relation mapping function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14" y="3849818"/>
            <a:ext cx="5638328" cy="16808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1976" y="5853797"/>
            <a:ext cx="932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Meng Qu, Jian Tang and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. “</a:t>
            </a:r>
            <a:r>
              <a:rPr lang="en-US" dirty="0"/>
              <a:t>Weakly-supervised Knowledge Graph Alignment with Adversarial Learning</a:t>
            </a:r>
            <a:r>
              <a:rPr lang="en-US" dirty="0" smtClean="0"/>
              <a:t>”.</a:t>
            </a:r>
            <a:r>
              <a:rPr lang="en-US" dirty="0"/>
              <a:t> </a:t>
            </a:r>
            <a:r>
              <a:rPr lang="en-US" dirty="0" smtClean="0"/>
              <a:t>In submission.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on Knowledge Graph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Representing entities as </a:t>
            </a:r>
            <a:r>
              <a:rPr lang="en-US" b="1" dirty="0" err="1">
                <a:solidFill>
                  <a:srgbClr val="0000FF"/>
                </a:solidFill>
              </a:rPr>
              <a:t>embeddings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/>
              <a:t>Representing relations as </a:t>
            </a:r>
            <a:r>
              <a:rPr lang="en-US" b="1" dirty="0" err="1">
                <a:solidFill>
                  <a:srgbClr val="0000FF"/>
                </a:solidFill>
              </a:rPr>
              <a:t>embeddings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0000FF"/>
                </a:solidFill>
              </a:rPr>
              <a:t>matrices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C0CD433-1AA5-6D41-8A55-D247C42D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43" y="2922063"/>
            <a:ext cx="9329817" cy="30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Discrete GAN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Each triplet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source knowledge graph is mapped to a triplet in the target</a:t>
                </a:r>
              </a:p>
              <a:p>
                <a:r>
                  <a:rPr lang="en-US" dirty="0" smtClean="0"/>
                  <a:t>A discriminator to distinguish between the triplets from the target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the transformed triplets from the source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 smtClean="0"/>
                  <a:t> </a:t>
                </a:r>
              </a:p>
              <a:p>
                <a:endParaRPr lang="en-US" dirty="0"/>
              </a:p>
              <a:p>
                <a:r>
                  <a:rPr lang="en-US" dirty="0" smtClean="0"/>
                  <a:t>The alignment function is trained to fool the discriminator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158" y="4150150"/>
            <a:ext cx="7451206" cy="6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Mode Collapse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the GAN framework, it is possible that many entities/relations in the source domain are mapped to the same entities/relations in the target domain</a:t>
                </a:r>
              </a:p>
              <a:p>
                <a:r>
                  <a:rPr lang="en-US" dirty="0" smtClean="0"/>
                  <a:t>Avoid this problem with a diversity objective: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is hard to optimize. Instead, we optimize a lower-bound, which is the mutual information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09332" y="3854255"/>
                <a:ext cx="585436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332" y="3854255"/>
                <a:ext cx="5854360" cy="5527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98969" y="5759185"/>
                <a:ext cx="746255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69" y="5759185"/>
                <a:ext cx="7462556" cy="5527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2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alignment</a:t>
            </a:r>
          </a:p>
          <a:p>
            <a:pPr lvl="1"/>
            <a:r>
              <a:rPr lang="en-US" dirty="0" smtClean="0"/>
              <a:t>UWT: word embedding alignment (</a:t>
            </a:r>
            <a:r>
              <a:rPr lang="en-US" dirty="0" err="1"/>
              <a:t>Conneau</a:t>
            </a:r>
            <a:r>
              <a:rPr lang="en-US" dirty="0"/>
              <a:t> et al. 2018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KAGAN: our method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7" y="3221664"/>
            <a:ext cx="11783978" cy="19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Weakly-supervised Entity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few-labeled pairs, we are able to outperform the supervised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08" y="3104997"/>
            <a:ext cx="9799531" cy="26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GraphVite</a:t>
            </a:r>
            <a:r>
              <a:rPr lang="en-US" dirty="0"/>
              <a:t>: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dirty="0"/>
              <a:t>Graph Representation 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(Zhu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 smtClean="0"/>
              <a:t>WWW’19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18584" cy="1757698"/>
          </a:xfrm>
        </p:spPr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images,</a:t>
            </a:r>
            <a:r>
              <a:rPr lang="zh-CN" altLang="en-US" dirty="0"/>
              <a:t> </a:t>
            </a:r>
            <a:r>
              <a:rPr lang="en-US" altLang="zh-CN" dirty="0"/>
              <a:t>text,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speech</a:t>
            </a:r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24EF1E-5C41-7547-9CFC-A3B88459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915" y="3507566"/>
            <a:ext cx="3665278" cy="26417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6A1B270-386D-A84C-8120-A89A74969A3C}"/>
              </a:ext>
            </a:extLst>
          </p:cNvPr>
          <p:cNvGrpSpPr/>
          <p:nvPr/>
        </p:nvGrpSpPr>
        <p:grpSpPr>
          <a:xfrm>
            <a:off x="834360" y="3368195"/>
            <a:ext cx="4607638" cy="2684365"/>
            <a:chOff x="703729" y="3368195"/>
            <a:chExt cx="4607638" cy="2684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1F3BB5E8-DE1F-D143-9D95-AD37C460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29" y="3368195"/>
              <a:ext cx="1936834" cy="16143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957F5CE-2D88-1D46-A9C6-5F1531FEC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880" y="5086375"/>
              <a:ext cx="3545633" cy="9661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35D390E6-CF8A-0B46-89F9-033C1FD2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7357" y="3776440"/>
              <a:ext cx="2124010" cy="1116818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3239248-5474-5B47-B90A-6D5BE66372F3}"/>
              </a:ext>
            </a:extLst>
          </p:cNvPr>
          <p:cNvSpPr txBox="1">
            <a:spLocks/>
          </p:cNvSpPr>
          <p:nvPr/>
        </p:nvSpPr>
        <p:spPr>
          <a:xfrm>
            <a:off x="6378604" y="1804796"/>
            <a:ext cx="5618584" cy="175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GraphVite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smtClean="0"/>
              <a:t>specific system</a:t>
            </a:r>
            <a:r>
              <a:rPr lang="zh-CN" altLang="en-US" dirty="0" smtClean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en-CA" altLang="zh-CN" dirty="0"/>
          </a:p>
          <a:p>
            <a:pPr lvl="1"/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one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minute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one-million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66DE17B-0E13-E644-9B29-DAE1403A0DEA}"/>
              </a:ext>
            </a:extLst>
          </p:cNvPr>
          <p:cNvSpPr/>
          <p:nvPr/>
        </p:nvSpPr>
        <p:spPr>
          <a:xfrm>
            <a:off x="1645026" y="6073144"/>
            <a:ext cx="8901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Zhaocheng</a:t>
            </a:r>
            <a:r>
              <a:rPr lang="en-US" dirty="0"/>
              <a:t> Zhu, </a:t>
            </a:r>
            <a:r>
              <a:rPr lang="en-US" dirty="0" err="1"/>
              <a:t>Shizhen</a:t>
            </a:r>
            <a:r>
              <a:rPr lang="en-US" dirty="0"/>
              <a:t> Xu, Meng Qu, Jian Tang. “</a:t>
            </a:r>
            <a:r>
              <a:rPr lang="en-US" dirty="0">
                <a:hlinkClick r:id="rId6"/>
              </a:rPr>
              <a:t>GraphVite: A High-Performance CPU-GPU Hybrid System for Node Embedding</a:t>
            </a:r>
            <a:r>
              <a:rPr lang="en-US" dirty="0"/>
              <a:t>”. WWW’19.</a:t>
            </a:r>
          </a:p>
        </p:txBody>
      </p:sp>
    </p:spTree>
    <p:extLst>
      <p:ext uri="{BB962C8B-B14F-4D97-AF65-F5344CB8AC3E}">
        <p14:creationId xmlns:p14="http://schemas.microsoft.com/office/powerpoint/2010/main" val="40697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EB3514-9E41-A449-8F8E-7AD8B7EB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09" y="21155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Hans" sz="4800" dirty="0"/>
              <a:t>Thanks!</a:t>
            </a:r>
            <a:r>
              <a:rPr lang="en-US" altLang="zh-Hans" sz="2400" dirty="0"/>
              <a:t/>
            </a:r>
            <a:br>
              <a:rPr lang="en-US" altLang="zh-Hans" sz="2400" dirty="0"/>
            </a:br>
            <a:r>
              <a:rPr lang="en-US" altLang="zh-Hans" sz="2400" dirty="0"/>
              <a:t>Contact:</a:t>
            </a:r>
            <a:r>
              <a:rPr lang="zh-Hans" altLang="en-US" sz="2400" dirty="0"/>
              <a:t> </a:t>
            </a:r>
            <a:r>
              <a:rPr lang="en-US" altLang="zh-Hans" sz="2400" dirty="0" err="1"/>
              <a:t>jian.tang@hec.ca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64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</a:t>
            </a:r>
            <a:r>
              <a:rPr lang="en-US" dirty="0" smtClean="0"/>
              <a:t>Graph Embedding and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16" y="1825625"/>
            <a:ext cx="10515600" cy="4787826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variety of applications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Recommender </a:t>
            </a:r>
            <a:r>
              <a:rPr lang="en-US" dirty="0" smtClean="0"/>
              <a:t>Systems</a:t>
            </a:r>
            <a:endParaRPr lang="en-US" dirty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Knowledge graph embedding (Sun et al. ICLR’19)</a:t>
            </a:r>
          </a:p>
          <a:p>
            <a:pPr lvl="1"/>
            <a:r>
              <a:rPr lang="en-US" sz="2200" dirty="0" err="1" smtClean="0"/>
              <a:t>Zhiqing</a:t>
            </a:r>
            <a:r>
              <a:rPr lang="en-US" sz="2200" dirty="0" smtClean="0"/>
              <a:t> </a:t>
            </a:r>
            <a:r>
              <a:rPr lang="en-US" sz="2200" dirty="0"/>
              <a:t>Sun, </a:t>
            </a:r>
            <a:r>
              <a:rPr lang="en-US" sz="2200" dirty="0" err="1"/>
              <a:t>Zhihong</a:t>
            </a:r>
            <a:r>
              <a:rPr lang="en-US" sz="2200" dirty="0"/>
              <a:t> Deng, Jian-Yun </a:t>
            </a:r>
            <a:r>
              <a:rPr lang="en-US" sz="2200" dirty="0" err="1"/>
              <a:t>Nie</a:t>
            </a:r>
            <a:r>
              <a:rPr lang="en-US" sz="2200" dirty="0"/>
              <a:t>, and </a:t>
            </a:r>
            <a:r>
              <a:rPr lang="en-US" sz="2200" b="1" dirty="0"/>
              <a:t>Jian Tang</a:t>
            </a:r>
            <a:r>
              <a:rPr lang="en-US" sz="2200" dirty="0"/>
              <a:t>. “</a:t>
            </a:r>
            <a:r>
              <a:rPr lang="en-US" sz="2200" dirty="0" err="1"/>
              <a:t>RotatE</a:t>
            </a:r>
            <a:r>
              <a:rPr lang="en-US" sz="2200" dirty="0"/>
              <a:t>: Knowledge Graph Embedding by </a:t>
            </a:r>
            <a:r>
              <a:rPr lang="en-US" sz="2200" dirty="0" err="1" smtClean="0"/>
              <a:t>RelationalRotation</a:t>
            </a:r>
            <a:r>
              <a:rPr lang="en-US" sz="2200" dirty="0" smtClean="0"/>
              <a:t> </a:t>
            </a:r>
            <a:r>
              <a:rPr lang="en-US" sz="2200" dirty="0"/>
              <a:t>in Complex Space.” T</a:t>
            </a:r>
            <a:r>
              <a:rPr lang="en-US" altLang="zh-Hans" sz="2200" dirty="0"/>
              <a:t>o</a:t>
            </a:r>
            <a:r>
              <a:rPr lang="zh-Hans" altLang="en-US" sz="2200" dirty="0"/>
              <a:t> </a:t>
            </a:r>
            <a:r>
              <a:rPr lang="en-US" altLang="zh-Hans" sz="2200" dirty="0"/>
              <a:t>appear</a:t>
            </a:r>
            <a:r>
              <a:rPr lang="zh-Hans" altLang="en-US" sz="2200" dirty="0"/>
              <a:t> </a:t>
            </a:r>
            <a:r>
              <a:rPr lang="en-US" altLang="zh-Hans" sz="2200" dirty="0"/>
              <a:t>in</a:t>
            </a:r>
            <a:r>
              <a:rPr lang="zh-Hans" altLang="en-US" sz="2200" dirty="0"/>
              <a:t> </a:t>
            </a:r>
            <a:r>
              <a:rPr lang="en-US" sz="2200" dirty="0"/>
              <a:t>ICLR’19. </a:t>
            </a:r>
            <a:endParaRPr lang="en-US" sz="2200" dirty="0" smtClean="0"/>
          </a:p>
          <a:p>
            <a:r>
              <a:rPr lang="en-US" dirty="0" smtClean="0"/>
              <a:t>How to align the entities and relations across multiple knowledge graphs? (Qu et al. 2019)</a:t>
            </a:r>
          </a:p>
          <a:p>
            <a:pPr lvl="1"/>
            <a:r>
              <a:rPr lang="en-US" sz="2200" dirty="0"/>
              <a:t>Meng Qu, Jian Tang and </a:t>
            </a:r>
            <a:r>
              <a:rPr lang="en-US" sz="2200" dirty="0" err="1"/>
              <a:t>Yoshua</a:t>
            </a:r>
            <a:r>
              <a:rPr lang="en-US" sz="2200" dirty="0"/>
              <a:t> </a:t>
            </a:r>
            <a:r>
              <a:rPr lang="en-US" sz="2200" dirty="0" err="1"/>
              <a:t>Bengio</a:t>
            </a:r>
            <a:r>
              <a:rPr lang="en-US" sz="2200" dirty="0"/>
              <a:t>. “Weakly-supervised Knowledge Graph Alignment with Adversarial Learning”. In submission.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49" y="1690688"/>
            <a:ext cx="6773761" cy="20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Task:</a:t>
            </a:r>
            <a:r>
              <a:rPr lang="zh-Hans" altLang="en-US" dirty="0"/>
              <a:t> </a:t>
            </a:r>
            <a:r>
              <a:rPr lang="en-US" altLang="zh-Hans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Graph</a:t>
            </a:r>
            <a:r>
              <a:rPr lang="zh-Hans" altLang="en-US" dirty="0"/>
              <a:t> </a:t>
            </a:r>
            <a:r>
              <a:rPr lang="en-US" altLang="zh-Hans" dirty="0"/>
              <a:t>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fundamental task: </a:t>
            </a:r>
            <a:r>
              <a:rPr lang="en-US" b="1" dirty="0">
                <a:solidFill>
                  <a:srgbClr val="0000FF"/>
                </a:solidFill>
              </a:rPr>
              <a:t>predicting missing links </a:t>
            </a:r>
          </a:p>
          <a:p>
            <a:r>
              <a:rPr lang="en-US" dirty="0"/>
              <a:t>The Key Idea: model and infer the </a:t>
            </a:r>
            <a:r>
              <a:rPr lang="en-US" b="1" dirty="0">
                <a:solidFill>
                  <a:srgbClr val="0000FF"/>
                </a:solidFill>
              </a:rPr>
              <a:t>relation patterns </a:t>
            </a:r>
            <a:r>
              <a:rPr lang="en-US" dirty="0"/>
              <a:t>in knowledge graphs according to observed knowledge facts.</a:t>
            </a:r>
          </a:p>
          <a:p>
            <a:pPr lvl="1"/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dirty="0"/>
              <a:t>relations</a:t>
            </a:r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4752" y="4302038"/>
            <a:ext cx="3838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Linux Libertine"/>
              </a:rPr>
              <a:t>Obama</a:t>
            </a:r>
            <a:r>
              <a:rPr lang="en-US" altLang="zh-CN" dirty="0" err="1">
                <a:solidFill>
                  <a:srgbClr val="000000"/>
                </a:solidFill>
                <a:latin typeface="Linux Libertine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Linux Libertine"/>
              </a:rPr>
              <a:t>Barack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Linux Libertine"/>
              </a:rPr>
              <a:t>Wife</a:t>
            </a:r>
            <a:r>
              <a:rPr lang="en-US" dirty="0">
                <a:solidFill>
                  <a:srgbClr val="FF0000"/>
                </a:solidFill>
                <a:latin typeface="Linux Libertine"/>
              </a:rPr>
              <a:t> </a:t>
            </a:r>
            <a:r>
              <a:rPr lang="en-CA" dirty="0"/>
              <a:t>Michelle</a:t>
            </a:r>
            <a:r>
              <a:rPr lang="en-US" altLang="zh-CN" dirty="0"/>
              <a:t>_</a:t>
            </a:r>
            <a:r>
              <a:rPr lang="en-CA" dirty="0"/>
              <a:t>Obama</a:t>
            </a:r>
            <a:br>
              <a:rPr lang="en-CA" dirty="0"/>
            </a:b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EB112B9-774F-3A41-BAFD-2260C1D41D8C}"/>
              </a:ext>
            </a:extLst>
          </p:cNvPr>
          <p:cNvGrpSpPr/>
          <p:nvPr/>
        </p:nvGrpSpPr>
        <p:grpSpPr>
          <a:xfrm>
            <a:off x="1624752" y="4723884"/>
            <a:ext cx="4348498" cy="567170"/>
            <a:chOff x="1624752" y="4723884"/>
            <a:chExt cx="4348498" cy="567170"/>
          </a:xfrm>
        </p:grpSpPr>
        <p:sp>
          <p:nvSpPr>
            <p:cNvPr id="6" name="Rectangle 5"/>
            <p:cNvSpPr/>
            <p:nvPr/>
          </p:nvSpPr>
          <p:spPr>
            <a:xfrm>
              <a:off x="1624752" y="4921722"/>
              <a:ext cx="4348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Michelle</a:t>
              </a:r>
              <a:r>
                <a:rPr lang="en-US" altLang="zh-CN" dirty="0"/>
                <a:t>_</a:t>
              </a:r>
              <a:r>
                <a:rPr lang="en-CA" dirty="0"/>
                <a:t>Obama </a:t>
              </a:r>
              <a:r>
                <a:rPr lang="en-US" altLang="zh-CN" b="1" dirty="0">
                  <a:solidFill>
                    <a:srgbClr val="0070C0"/>
                  </a:solidFill>
                  <a:latin typeface="Linux Libertine"/>
                </a:rPr>
                <a:t>Husband</a:t>
              </a:r>
              <a:r>
                <a:rPr lang="en-US" b="1" dirty="0">
                  <a:solidFill>
                    <a:srgbClr val="FF0000"/>
                  </a:solidFill>
                  <a:latin typeface="Linux Libertine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Obama</a:t>
              </a:r>
              <a:r>
                <a:rPr lang="en-US" altLang="zh-CN" dirty="0" err="1">
                  <a:solidFill>
                    <a:srgbClr val="000000"/>
                  </a:solidFill>
                  <a:latin typeface="Linux Libertine"/>
                </a:rPr>
                <a:t>_</a:t>
              </a:r>
              <a:r>
                <a:rPr lang="en-US" dirty="0" err="1">
                  <a:solidFill>
                    <a:srgbClr val="000000"/>
                  </a:solidFill>
                  <a:latin typeface="Linux Libertine"/>
                </a:rPr>
                <a:t>Barack</a:t>
              </a:r>
              <a:r>
                <a:rPr lang="en-US" dirty="0">
                  <a:solidFill>
                    <a:srgbClr val="000000"/>
                  </a:solidFill>
                  <a:latin typeface="Linux Libertine"/>
                </a:rPr>
                <a:t> </a:t>
              </a:r>
              <a:endParaRPr lang="en-US" b="0" i="0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3302899" y="4596277"/>
              <a:ext cx="22941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6663891" y="4486704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of </a:t>
            </a:r>
            <a:r>
              <a:rPr lang="en-US" dirty="0">
                <a:solidFill>
                  <a:srgbClr val="FF0000"/>
                </a:solidFill>
                <a:latin typeface="Linux Libertine"/>
              </a:rPr>
              <a:t>Parents 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are </a:t>
            </a:r>
            <a:r>
              <a:rPr lang="en-US" dirty="0">
                <a:solidFill>
                  <a:srgbClr val="0070C0"/>
                </a:solidFill>
                <a:latin typeface="Linux Libertine"/>
              </a:rPr>
              <a:t>Grandparents</a:t>
            </a:r>
            <a:endParaRPr lang="en-US" b="0" i="0" dirty="0">
              <a:solidFill>
                <a:srgbClr val="0070C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4998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Symmetric/Antisymmetric </a:t>
            </a:r>
            <a:r>
              <a:rPr lang="en-US" dirty="0"/>
              <a:t>Relations</a:t>
            </a:r>
          </a:p>
          <a:p>
            <a:pPr lvl="1"/>
            <a:r>
              <a:rPr lang="en-US" dirty="0"/>
              <a:t>Symmetric: e.g., Marriage</a:t>
            </a:r>
          </a:p>
          <a:p>
            <a:pPr lvl="1"/>
            <a:r>
              <a:rPr lang="en-US" dirty="0"/>
              <a:t>Antisymmetric: e.g., Filiation</a:t>
            </a:r>
          </a:p>
          <a:p>
            <a:r>
              <a:rPr lang="en-US" dirty="0"/>
              <a:t>Formally: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51648" y="4023359"/>
                <a:ext cx="33464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48" y="4023359"/>
                <a:ext cx="334649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368" t="-2459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51648" y="4663452"/>
                <a:ext cx="35067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48" y="4663452"/>
                <a:ext cx="35067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61" t="-24590" r="-174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923052" y="4023359"/>
            <a:ext cx="1759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r</a:t>
            </a:r>
            <a:r>
              <a:rPr lang="en-US" sz="2000" dirty="0"/>
              <a:t> is </a:t>
            </a:r>
            <a:r>
              <a:rPr lang="en-US" sz="2000" b="1" dirty="0"/>
              <a:t>Symmetric</a:t>
            </a:r>
            <a:r>
              <a:rPr lang="en-US" sz="2000" dirty="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2923052" y="4663452"/>
            <a:ext cx="2182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r</a:t>
            </a:r>
            <a:r>
              <a:rPr lang="en-US" sz="2000" dirty="0"/>
              <a:t> is </a:t>
            </a:r>
            <a:r>
              <a:rPr lang="en-US" sz="2000" b="1" dirty="0"/>
              <a:t>Antisymmetric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505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Inverse</a:t>
            </a:r>
            <a:r>
              <a:rPr lang="en-US" dirty="0"/>
              <a:t> Relations</a:t>
            </a:r>
          </a:p>
          <a:p>
            <a:pPr lvl="1"/>
            <a:r>
              <a:rPr lang="en-US" altLang="zh-Hans" dirty="0"/>
              <a:t>Husband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wife</a:t>
            </a:r>
            <a:endParaRPr lang="en-US" dirty="0"/>
          </a:p>
          <a:p>
            <a:r>
              <a:rPr lang="en-US" dirty="0"/>
              <a:t>Formally: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5910" y="4023359"/>
                <a:ext cx="3543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10" y="4023359"/>
                <a:ext cx="354353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2065" t="-2459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29401" y="3704055"/>
                <a:ext cx="29512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000" b="1" i="1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b="1" dirty="0"/>
                  <a:t>is inverse to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FF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01" y="3704055"/>
                <a:ext cx="2951257" cy="707886"/>
              </a:xfrm>
              <a:prstGeom prst="rect">
                <a:avLst/>
              </a:prstGeom>
              <a:blipFill>
                <a:blip r:embed="rId3"/>
                <a:stretch>
                  <a:fillRect r="-128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Composition</a:t>
            </a:r>
            <a:r>
              <a:rPr lang="en-US" dirty="0"/>
              <a:t> Relations</a:t>
            </a:r>
          </a:p>
          <a:p>
            <a:pPr lvl="1"/>
            <a:r>
              <a:rPr lang="en-US" dirty="0"/>
              <a:t>My mother’s husband is my father</a:t>
            </a:r>
          </a:p>
          <a:p>
            <a:r>
              <a:rPr lang="en-US" dirty="0"/>
              <a:t>Formally: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19026" y="4001294"/>
                <a:ext cx="4979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026" y="4001294"/>
                <a:ext cx="497950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591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32109" y="3572249"/>
                <a:ext cx="3645614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2000" b="1" i="1" dirty="0">
                  <a:solidFill>
                    <a:srgbClr val="0000FF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is</a:t>
                </a:r>
                <a:r>
                  <a:rPr lang="en-US" sz="2000" b="1" dirty="0"/>
                  <a:t>  </a:t>
                </a:r>
                <a:r>
                  <a:rPr lang="en-US" altLang="zh-Hans" sz="2000" dirty="0"/>
                  <a:t>a</a:t>
                </a:r>
                <a:r>
                  <a:rPr lang="zh-Hans" altLang="en-US" sz="2000" b="1" dirty="0"/>
                  <a:t> </a:t>
                </a:r>
                <a:r>
                  <a:rPr lang="en-US" altLang="zh-Hans" sz="2000" b="1" dirty="0"/>
                  <a:t>composition</a:t>
                </a:r>
                <a:r>
                  <a:rPr lang="en-US" sz="2000" b="1" dirty="0"/>
                  <a:t> </a:t>
                </a:r>
                <a:r>
                  <a:rPr lang="en-US" sz="2000" dirty="0"/>
                  <a:t>of</a:t>
                </a:r>
                <a:r>
                  <a:rPr lang="en-US" sz="2000" b="1" dirty="0"/>
                  <a:t> </a:t>
                </a:r>
                <a:r>
                  <a:rPr lang="en-US" sz="2000" dirty="0"/>
                  <a:t>relation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and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relation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FF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109" y="3572249"/>
                <a:ext cx="3645614" cy="1015663"/>
              </a:xfrm>
              <a:prstGeom prst="rect">
                <a:avLst/>
              </a:prstGeom>
              <a:blipFill>
                <a:blip r:embed="rId3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 in Inferring the Relation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 of existing methods are able to model and infer all the three types of relation patterns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9A49162-18C1-354B-AD52-DFCCBBCD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75" y="3030584"/>
            <a:ext cx="10293525" cy="22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</a:t>
            </a:r>
            <a:r>
              <a:rPr lang="zh-Hans" altLang="en-US" dirty="0"/>
              <a:t> </a:t>
            </a:r>
            <a:r>
              <a:rPr lang="en-US" altLang="zh-Hans" dirty="0"/>
              <a:t>(Sun</a:t>
            </a:r>
            <a:r>
              <a:rPr lang="zh-Hans" altLang="en-US" dirty="0"/>
              <a:t> </a:t>
            </a:r>
            <a:r>
              <a:rPr lang="en-US" altLang="zh-Hans" dirty="0"/>
              <a:t>et</a:t>
            </a:r>
            <a:r>
              <a:rPr lang="zh-Hans" altLang="en-US" dirty="0"/>
              <a:t> </a:t>
            </a:r>
            <a:r>
              <a:rPr lang="en-US" altLang="zh-Hans" dirty="0"/>
              <a:t>al.</a:t>
            </a:r>
            <a:r>
              <a:rPr lang="zh-Hans" altLang="en-US" dirty="0"/>
              <a:t> </a:t>
            </a:r>
            <a:r>
              <a:rPr lang="en-US" altLang="zh-Hans" dirty="0" smtClean="0"/>
              <a:t>ICLR’2019</a:t>
            </a:r>
            <a:r>
              <a:rPr lang="en-US" altLang="zh-Han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knowledge graph embedding model </a:t>
            </a:r>
            <a:r>
              <a:rPr lang="en-US" dirty="0" err="1"/>
              <a:t>RotatE</a:t>
            </a:r>
            <a:endParaRPr lang="en-US" dirty="0"/>
          </a:p>
          <a:p>
            <a:pPr lvl="1"/>
            <a:r>
              <a:rPr lang="en-US" dirty="0"/>
              <a:t>Each relation as a </a:t>
            </a:r>
            <a:r>
              <a:rPr lang="en-US" altLang="zh-Hans" dirty="0"/>
              <a:t>elementwise</a:t>
            </a:r>
            <a:r>
              <a:rPr lang="zh-Hans" altLang="en-US" dirty="0"/>
              <a:t> </a:t>
            </a:r>
            <a:r>
              <a:rPr lang="en-US" dirty="0"/>
              <a:t>rotation from the source entity to the target entity in the complex vector space</a:t>
            </a:r>
          </a:p>
          <a:p>
            <a:r>
              <a:rPr lang="en-US" dirty="0" err="1"/>
              <a:t>RotatE</a:t>
            </a:r>
            <a:r>
              <a:rPr lang="en-US" dirty="0"/>
              <a:t> is able to model and infer all the three types of relation </a:t>
            </a:r>
            <a:r>
              <a:rPr lang="en-US" dirty="0" smtClean="0"/>
              <a:t>patterns</a:t>
            </a:r>
          </a:p>
          <a:p>
            <a:r>
              <a:rPr lang="en-US" dirty="0"/>
              <a:t>An efficient and effective negative sampling algorithm for optimizing </a:t>
            </a:r>
            <a:r>
              <a:rPr lang="en-US" dirty="0" err="1" smtClean="0"/>
              <a:t>RotatE</a:t>
            </a:r>
            <a:endParaRPr lang="en-US" dirty="0"/>
          </a:p>
          <a:p>
            <a:r>
              <a:rPr lang="en-US" dirty="0"/>
              <a:t>State-of-the-art results on all the benchmarks for link prediction on knowledge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00AE87F-C4FD-4149-A540-E1930B2544F0}"/>
              </a:ext>
            </a:extLst>
          </p:cNvPr>
          <p:cNvSpPr txBox="1"/>
          <p:nvPr/>
        </p:nvSpPr>
        <p:spPr>
          <a:xfrm>
            <a:off x="581474" y="5699909"/>
            <a:ext cx="114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Zhiqing</a:t>
            </a:r>
            <a:r>
              <a:rPr lang="en-US" sz="2000" dirty="0"/>
              <a:t> Sun, </a:t>
            </a:r>
            <a:r>
              <a:rPr lang="en-US" sz="2000" dirty="0" err="1"/>
              <a:t>Zhihong</a:t>
            </a:r>
            <a:r>
              <a:rPr lang="en-US" sz="2000" dirty="0"/>
              <a:t> Deng, Jian-Yun </a:t>
            </a:r>
            <a:r>
              <a:rPr lang="en-US" sz="2000" dirty="0" err="1"/>
              <a:t>Nie</a:t>
            </a:r>
            <a:r>
              <a:rPr lang="en-US" sz="2000" dirty="0"/>
              <a:t>, and </a:t>
            </a:r>
            <a:r>
              <a:rPr lang="en-US" sz="2000" b="1" dirty="0"/>
              <a:t>Jian Tang</a:t>
            </a:r>
            <a:r>
              <a:rPr lang="en-US" sz="2000" dirty="0"/>
              <a:t>. “</a:t>
            </a:r>
            <a:r>
              <a:rPr lang="en-US" sz="2000" dirty="0" err="1"/>
              <a:t>RotatE</a:t>
            </a:r>
            <a:r>
              <a:rPr lang="en-US" sz="2000" dirty="0"/>
              <a:t>: Knowledge Graph Embedding by Relational</a:t>
            </a:r>
          </a:p>
          <a:p>
            <a:r>
              <a:rPr lang="en-US" sz="2000" dirty="0"/>
              <a:t>Rotation in Complex Space.” T</a:t>
            </a:r>
            <a:r>
              <a:rPr lang="en-US" altLang="zh-Hans" sz="2000" dirty="0"/>
              <a:t>o</a:t>
            </a:r>
            <a:r>
              <a:rPr lang="zh-Hans" altLang="en-US" sz="2000" dirty="0"/>
              <a:t> </a:t>
            </a:r>
            <a:r>
              <a:rPr lang="en-US" altLang="zh-Hans" sz="2000" dirty="0"/>
              <a:t>appear</a:t>
            </a:r>
            <a:r>
              <a:rPr lang="zh-Hans" altLang="en-US" sz="2000" dirty="0"/>
              <a:t> </a:t>
            </a:r>
            <a:r>
              <a:rPr lang="en-US" altLang="zh-Hans" sz="2000" dirty="0"/>
              <a:t>in</a:t>
            </a:r>
            <a:r>
              <a:rPr lang="zh-Hans" altLang="en-US" sz="2000" dirty="0"/>
              <a:t> </a:t>
            </a:r>
            <a:r>
              <a:rPr lang="en-US" sz="2000" dirty="0"/>
              <a:t>ICLR’19. </a:t>
            </a:r>
          </a:p>
        </p:txBody>
      </p:sp>
    </p:spTree>
    <p:extLst>
      <p:ext uri="{BB962C8B-B14F-4D97-AF65-F5344CB8AC3E}">
        <p14:creationId xmlns:p14="http://schemas.microsoft.com/office/powerpoint/2010/main" val="261401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16183</TotalTime>
  <Words>1082</Words>
  <Application>Microsoft Office PowerPoint</Application>
  <PresentationFormat>Widescreen</PresentationFormat>
  <Paragraphs>217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等线</vt:lpstr>
      <vt:lpstr>等线 Light</vt:lpstr>
      <vt:lpstr>Linux Libertine</vt:lpstr>
      <vt:lpstr>Times New Roman</vt:lpstr>
      <vt:lpstr>Office Theme</vt:lpstr>
      <vt:lpstr>Knowledge Graph Embedding and Alignment</vt:lpstr>
      <vt:lpstr>Knowledge Graphs</vt:lpstr>
      <vt:lpstr>Related Work on Knowledge Graph Embedding</vt:lpstr>
      <vt:lpstr>Task: Knowledge Graph Completion</vt:lpstr>
      <vt:lpstr>Relation Patterns</vt:lpstr>
      <vt:lpstr>Relation Patterns</vt:lpstr>
      <vt:lpstr>Relation Patterns</vt:lpstr>
      <vt:lpstr>Abilities in Inferring the Relation Patterns</vt:lpstr>
      <vt:lpstr>RotatE (Sun et al. ICLR’2019)</vt:lpstr>
      <vt:lpstr>Relation as Elementwise Rotation in Complex Space</vt:lpstr>
      <vt:lpstr>Geometric Interpretation</vt:lpstr>
      <vt:lpstr>Modeling Symmetric and Antisymmetric</vt:lpstr>
      <vt:lpstr>Modeling Symmetric and Antisymmetric</vt:lpstr>
      <vt:lpstr>Modeling the Inverse Relations</vt:lpstr>
      <vt:lpstr>Modeling the Composition Relations</vt:lpstr>
      <vt:lpstr>Optimization</vt:lpstr>
      <vt:lpstr>Self-adversarial Negative Sampling </vt:lpstr>
      <vt:lpstr>The Final Objective</vt:lpstr>
      <vt:lpstr>Connections to Rotation in Real Space</vt:lpstr>
      <vt:lpstr>Experimental Results on FB15K and WN18</vt:lpstr>
      <vt:lpstr>Results on FB15k-237 and WN18RR</vt:lpstr>
      <vt:lpstr>Further Experiments </vt:lpstr>
      <vt:lpstr>Limitations</vt:lpstr>
      <vt:lpstr>Summary</vt:lpstr>
      <vt:lpstr>Knowledge Graph Alignment</vt:lpstr>
      <vt:lpstr>Multiple Knowledge Graphs Exists</vt:lpstr>
      <vt:lpstr>Related Work: Unsupervised Domain Alignment</vt:lpstr>
      <vt:lpstr>Related Work: Unsupervised Domain Alignment</vt:lpstr>
      <vt:lpstr>Unsupervised Knowledge Graph Alignment (Qu et al. 2018)</vt:lpstr>
      <vt:lpstr>A Discrete GAN framework</vt:lpstr>
      <vt:lpstr>Dealing with Mode Collapse </vt:lpstr>
      <vt:lpstr>Experimental Results</vt:lpstr>
      <vt:lpstr>Weakly-supervised Entity Alignment</vt:lpstr>
      <vt:lpstr>GraphVite: A Specific Graph Representation Learning System (Zhu et al. WWW’19)</vt:lpstr>
      <vt:lpstr>Thanks! Contact: jian.tang@hec.ca</vt:lpstr>
      <vt:lpstr>Knowledge Graph Embedding and Alignment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Generative Models for Graph Generation</dc:title>
  <dc:creator>jian tang</dc:creator>
  <cp:lastModifiedBy>jian tang</cp:lastModifiedBy>
  <cp:revision>316</cp:revision>
  <dcterms:created xsi:type="dcterms:W3CDTF">2018-12-23T21:54:26Z</dcterms:created>
  <dcterms:modified xsi:type="dcterms:W3CDTF">2019-04-25T20:53:58Z</dcterms:modified>
</cp:coreProperties>
</file>